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slideLayout" Target="../slideLayouts/slideLayout3.xml"/><Relationship Id="rId2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Sales Data Analysis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Step-by-Step Tutorial for Google Colab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320" y="367189"/>
            <a:ext cx="6091357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9: Export Results &amp; Conclusion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7320" y="1051560"/>
            <a:ext cx="13695759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final step involves summarizing our findings and ensuring the processed data is ready for future use or sharing. This reinforces the project's impact and facilitates subsequent analysis.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7320" y="1548884"/>
            <a:ext cx="166925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Statistics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67320" y="1907619"/>
            <a:ext cx="6685002" cy="1961317"/>
          </a:xfrm>
          <a:prstGeom prst="roundRect">
            <a:avLst>
              <a:gd name="adj" fmla="val 10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4940" y="1915239"/>
            <a:ext cx="6669762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08528" y="2002988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Revenue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47160" y="2002988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$420,000.00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74940" y="2304455"/>
            <a:ext cx="6669762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8528" y="2392204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Order Value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3947160" y="2392204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$428.62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74940" y="2693670"/>
            <a:ext cx="6669762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08528" y="2781419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Transactions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3947160" y="2781419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980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74940" y="3082885"/>
            <a:ext cx="6669762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8528" y="3170634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Customer Age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3947160" y="3170634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40.3 years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474940" y="3472101"/>
            <a:ext cx="6669762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08528" y="3559850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Satisfaction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3947160" y="3559850"/>
            <a:ext cx="30640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3.02/5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467320" y="4019074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Analysis Complete! Data ready for further use.</a:t>
            </a:r>
            <a:endParaRPr lang="en-US" sz="10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698" y="1565553"/>
            <a:ext cx="6685002" cy="457390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485698" y="6289596"/>
            <a:ext cx="2798088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Code Generated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485698" y="6631662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complete step-by-step Google Colab code has been prepared, covering: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7485698" y="6965513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creation/loading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7485698" y="7225903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Cleaning and preprocessing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7485698" y="7486293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Descriptive statistics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7485698" y="7746682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Multiple visualizations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7485698" y="8007072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analytics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7485698" y="8267462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insights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7485698" y="8527852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Export functionality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207" y="581858"/>
            <a:ext cx="5002173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0207" y="1907262"/>
            <a:ext cx="4276606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07" y="1884402"/>
            <a:ext cx="4276606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53" y="1607225"/>
            <a:ext cx="600194" cy="6001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18375" y="1757243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23092" y="2407444"/>
            <a:ext cx="309669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Import Libraries &amp; Setup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23092" y="2840117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Essential tools for data analysis.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176838" y="1907262"/>
            <a:ext cx="4276606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38" y="1884402"/>
            <a:ext cx="4276606" cy="914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84" y="1607225"/>
            <a:ext cx="600194" cy="6001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95006" y="1757243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399723" y="2407444"/>
            <a:ext cx="262389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Create/Load Dataset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5399723" y="2840117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Establishing our foundation.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9653468" y="1907262"/>
            <a:ext cx="4276725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468" y="1884402"/>
            <a:ext cx="4276725" cy="914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734" y="1607225"/>
            <a:ext cx="600194" cy="60019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71756" y="1757243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9876353" y="2407444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Exploration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876353" y="2840117"/>
            <a:ext cx="383095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the raw data.</a:t>
            </a:r>
            <a:endParaRPr lang="en-US" sz="1550" dirty="0"/>
          </a:p>
        </p:txBody>
      </p:sp>
      <p:sp>
        <p:nvSpPr>
          <p:cNvPr id="21" name="Shape 13"/>
          <p:cNvSpPr/>
          <p:nvPr/>
        </p:nvSpPr>
        <p:spPr>
          <a:xfrm>
            <a:off x="700207" y="3883223"/>
            <a:ext cx="4276606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07" y="3860363"/>
            <a:ext cx="4276606" cy="9144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8353" y="3583186"/>
            <a:ext cx="600194" cy="600194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2718375" y="3733205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15"/>
          <p:cNvSpPr/>
          <p:nvPr/>
        </p:nvSpPr>
        <p:spPr>
          <a:xfrm>
            <a:off x="923092" y="4383405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26" name="Text 16"/>
          <p:cNvSpPr/>
          <p:nvPr/>
        </p:nvSpPr>
        <p:spPr>
          <a:xfrm>
            <a:off x="923092" y="4816078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data quality and integrity.</a:t>
            </a:r>
            <a:endParaRPr lang="en-US" sz="1550" dirty="0"/>
          </a:p>
        </p:txBody>
      </p:sp>
      <p:sp>
        <p:nvSpPr>
          <p:cNvPr id="27" name="Shape 17"/>
          <p:cNvSpPr/>
          <p:nvPr/>
        </p:nvSpPr>
        <p:spPr>
          <a:xfrm>
            <a:off x="5176838" y="3883223"/>
            <a:ext cx="4276606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6838" y="3860363"/>
            <a:ext cx="4276606" cy="9144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4984" y="3583186"/>
            <a:ext cx="600194" cy="600194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7195006" y="3733205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19"/>
          <p:cNvSpPr/>
          <p:nvPr/>
        </p:nvSpPr>
        <p:spPr>
          <a:xfrm>
            <a:off x="5399723" y="4383405"/>
            <a:ext cx="275070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Descriptive Statistics</a:t>
            </a:r>
            <a:endParaRPr lang="en-US" sz="1950" dirty="0"/>
          </a:p>
        </p:txBody>
      </p:sp>
      <p:sp>
        <p:nvSpPr>
          <p:cNvPr id="32" name="Text 20"/>
          <p:cNvSpPr/>
          <p:nvPr/>
        </p:nvSpPr>
        <p:spPr>
          <a:xfrm>
            <a:off x="5399723" y="4816078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Summarizing key metrics.</a:t>
            </a:r>
            <a:endParaRPr lang="en-US" sz="1550" dirty="0"/>
          </a:p>
        </p:txBody>
      </p:sp>
      <p:sp>
        <p:nvSpPr>
          <p:cNvPr id="33" name="Shape 21"/>
          <p:cNvSpPr/>
          <p:nvPr/>
        </p:nvSpPr>
        <p:spPr>
          <a:xfrm>
            <a:off x="9653468" y="3883223"/>
            <a:ext cx="4276725" cy="1475899"/>
          </a:xfrm>
          <a:prstGeom prst="roundRect">
            <a:avLst>
              <a:gd name="adj" fmla="val 7435"/>
            </a:avLst>
          </a:prstGeom>
          <a:solidFill>
            <a:srgbClr val="07070C"/>
          </a:solidFill>
          <a:ln/>
        </p:spPr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3468" y="3860363"/>
            <a:ext cx="4276725" cy="91440"/>
          </a:xfrm>
          <a:prstGeom prst="rect">
            <a:avLst/>
          </a:prstGeom>
        </p:spPr>
      </p:pic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91734" y="3583186"/>
            <a:ext cx="600194" cy="600194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1671756" y="3733205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1850" dirty="0"/>
          </a:p>
        </p:txBody>
      </p:sp>
      <p:sp>
        <p:nvSpPr>
          <p:cNvPr id="37" name="Text 23"/>
          <p:cNvSpPr/>
          <p:nvPr/>
        </p:nvSpPr>
        <p:spPr>
          <a:xfrm>
            <a:off x="9876353" y="4383405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Visualizations</a:t>
            </a:r>
            <a:endParaRPr lang="en-US" sz="1950" dirty="0"/>
          </a:p>
        </p:txBody>
      </p:sp>
      <p:sp>
        <p:nvSpPr>
          <p:cNvPr id="38" name="Text 24"/>
          <p:cNvSpPr/>
          <p:nvPr/>
        </p:nvSpPr>
        <p:spPr>
          <a:xfrm>
            <a:off x="9876353" y="4816078"/>
            <a:ext cx="383095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Bringing data to life.</a:t>
            </a:r>
            <a:endParaRPr lang="en-US" sz="1550" dirty="0"/>
          </a:p>
        </p:txBody>
      </p:sp>
      <p:sp>
        <p:nvSpPr>
          <p:cNvPr id="39" name="Shape 25"/>
          <p:cNvSpPr/>
          <p:nvPr/>
        </p:nvSpPr>
        <p:spPr>
          <a:xfrm>
            <a:off x="700207" y="5859185"/>
            <a:ext cx="4276606" cy="1788557"/>
          </a:xfrm>
          <a:prstGeom prst="roundRect">
            <a:avLst>
              <a:gd name="adj" fmla="val 6135"/>
            </a:avLst>
          </a:prstGeom>
          <a:solidFill>
            <a:srgbClr val="07070C"/>
          </a:solidFill>
          <a:ln/>
        </p:spPr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207" y="5836325"/>
            <a:ext cx="4276606" cy="91440"/>
          </a:xfrm>
          <a:prstGeom prst="rect">
            <a:avLst/>
          </a:prstGeom>
        </p:spPr>
      </p:pic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38353" y="5559147"/>
            <a:ext cx="600194" cy="600194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2718375" y="5709166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</a:t>
            </a:r>
            <a:endParaRPr lang="en-US" sz="1850" dirty="0"/>
          </a:p>
        </p:txBody>
      </p:sp>
      <p:sp>
        <p:nvSpPr>
          <p:cNvPr id="43" name="Text 27"/>
          <p:cNvSpPr/>
          <p:nvPr/>
        </p:nvSpPr>
        <p:spPr>
          <a:xfrm>
            <a:off x="923092" y="6359366"/>
            <a:ext cx="2533412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44" name="Text 28"/>
          <p:cNvSpPr/>
          <p:nvPr/>
        </p:nvSpPr>
        <p:spPr>
          <a:xfrm>
            <a:off x="923092" y="6792039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Deeper insights and correlations.</a:t>
            </a:r>
            <a:endParaRPr lang="en-US" sz="1550" dirty="0"/>
          </a:p>
        </p:txBody>
      </p:sp>
      <p:sp>
        <p:nvSpPr>
          <p:cNvPr id="45" name="Shape 29"/>
          <p:cNvSpPr/>
          <p:nvPr/>
        </p:nvSpPr>
        <p:spPr>
          <a:xfrm>
            <a:off x="5176838" y="5859185"/>
            <a:ext cx="4276606" cy="1788557"/>
          </a:xfrm>
          <a:prstGeom prst="roundRect">
            <a:avLst>
              <a:gd name="adj" fmla="val 6135"/>
            </a:avLst>
          </a:prstGeom>
          <a:solidFill>
            <a:srgbClr val="07070C"/>
          </a:solidFill>
          <a:ln/>
        </p:spPr>
      </p:sp>
      <p:pic>
        <p:nvPicPr>
          <p:cNvPr id="4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6838" y="5836325"/>
            <a:ext cx="4276606" cy="91440"/>
          </a:xfrm>
          <a:prstGeom prst="rect">
            <a:avLst/>
          </a:prstGeom>
        </p:spPr>
      </p:pic>
      <p:pic>
        <p:nvPicPr>
          <p:cNvPr id="4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4984" y="5559147"/>
            <a:ext cx="600194" cy="600194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7195006" y="5709166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</a:t>
            </a:r>
            <a:endParaRPr lang="en-US" sz="1850" dirty="0"/>
          </a:p>
        </p:txBody>
      </p:sp>
      <p:sp>
        <p:nvSpPr>
          <p:cNvPr id="49" name="Text 31"/>
          <p:cNvSpPr/>
          <p:nvPr/>
        </p:nvSpPr>
        <p:spPr>
          <a:xfrm>
            <a:off x="5399723" y="6359366"/>
            <a:ext cx="3830836" cy="625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Insights &amp; Recommendations</a:t>
            </a:r>
            <a:endParaRPr lang="en-US" sz="1950" dirty="0"/>
          </a:p>
        </p:txBody>
      </p:sp>
      <p:sp>
        <p:nvSpPr>
          <p:cNvPr id="50" name="Text 32"/>
          <p:cNvSpPr/>
          <p:nvPr/>
        </p:nvSpPr>
        <p:spPr>
          <a:xfrm>
            <a:off x="5399723" y="7104698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Actionable conclusions from analysis.</a:t>
            </a:r>
            <a:endParaRPr lang="en-US" sz="1550" dirty="0"/>
          </a:p>
        </p:txBody>
      </p:sp>
      <p:sp>
        <p:nvSpPr>
          <p:cNvPr id="51" name="Shape 33"/>
          <p:cNvSpPr/>
          <p:nvPr/>
        </p:nvSpPr>
        <p:spPr>
          <a:xfrm>
            <a:off x="9653468" y="5859185"/>
            <a:ext cx="4276725" cy="1788557"/>
          </a:xfrm>
          <a:prstGeom prst="roundRect">
            <a:avLst>
              <a:gd name="adj" fmla="val 6135"/>
            </a:avLst>
          </a:prstGeom>
          <a:solidFill>
            <a:srgbClr val="07070C"/>
          </a:solidFill>
          <a:ln/>
        </p:spPr>
      </p:sp>
      <p:pic>
        <p:nvPicPr>
          <p:cNvPr id="5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3468" y="5836325"/>
            <a:ext cx="4276725" cy="91440"/>
          </a:xfrm>
          <a:prstGeom prst="rect">
            <a:avLst/>
          </a:prstGeom>
        </p:spPr>
      </p:pic>
      <p:pic>
        <p:nvPicPr>
          <p:cNvPr id="5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1734" y="5559147"/>
            <a:ext cx="600194" cy="600194"/>
          </a:xfrm>
          <a:prstGeom prst="rect">
            <a:avLst/>
          </a:prstGeom>
        </p:spPr>
      </p:pic>
      <p:sp>
        <p:nvSpPr>
          <p:cNvPr id="54" name="Text 34"/>
          <p:cNvSpPr/>
          <p:nvPr/>
        </p:nvSpPr>
        <p:spPr>
          <a:xfrm>
            <a:off x="11671756" y="5709166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</a:t>
            </a:r>
            <a:endParaRPr lang="en-US" sz="1850" dirty="0"/>
          </a:p>
        </p:txBody>
      </p:sp>
      <p:sp>
        <p:nvSpPr>
          <p:cNvPr id="55" name="Text 35"/>
          <p:cNvSpPr/>
          <p:nvPr/>
        </p:nvSpPr>
        <p:spPr>
          <a:xfrm>
            <a:off x="9876353" y="6359366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Export Results</a:t>
            </a:r>
            <a:endParaRPr lang="en-US" sz="1950" dirty="0"/>
          </a:p>
        </p:txBody>
      </p:sp>
      <p:sp>
        <p:nvSpPr>
          <p:cNvPr id="56" name="Text 36"/>
          <p:cNvSpPr/>
          <p:nvPr/>
        </p:nvSpPr>
        <p:spPr>
          <a:xfrm>
            <a:off x="9876353" y="6792039"/>
            <a:ext cx="383095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Saving and sharing our findings.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863"/>
            <a:ext cx="9354622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1: Import Required Libraries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763435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begin by importing essential Python libraries to perform sales data analysis. These libraries provide powerful tools for data manipulation, numerical operations, and visualization.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2955" y="2730818"/>
            <a:ext cx="13064490" cy="4272439"/>
          </a:xfrm>
          <a:prstGeom prst="roundRect">
            <a:avLst>
              <a:gd name="adj" fmla="val 785"/>
            </a:avLst>
          </a:prstGeom>
          <a:solidFill>
            <a:srgbClr val="141419"/>
          </a:solidFill>
          <a:ln/>
        </p:spPr>
      </p:sp>
      <p:sp>
        <p:nvSpPr>
          <p:cNvPr id="5" name="Shape 3"/>
          <p:cNvSpPr/>
          <p:nvPr/>
        </p:nvSpPr>
        <p:spPr>
          <a:xfrm>
            <a:off x="771882" y="2730818"/>
            <a:ext cx="13086636" cy="4272439"/>
          </a:xfrm>
          <a:prstGeom prst="roundRect">
            <a:avLst>
              <a:gd name="adj" fmla="val 785"/>
            </a:avLst>
          </a:prstGeom>
          <a:solidFill>
            <a:srgbClr val="141419"/>
          </a:solidFill>
          <a:ln/>
        </p:spPr>
      </p:sp>
      <p:sp>
        <p:nvSpPr>
          <p:cNvPr id="6" name="Text 4"/>
          <p:cNvSpPr/>
          <p:nvPr/>
        </p:nvSpPr>
        <p:spPr>
          <a:xfrm>
            <a:off x="995601" y="2898577"/>
            <a:ext cx="12639199" cy="3936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pdimport numpy as npimport matplotlib.pyplot as pltimport seaborn as snsfrom datetime import datetime, timedeltaimport warningswarnings.filterwarnings('ignore')plt.style.use('seaborn-v0_8')sns.set_palette("husl")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955" y="7254835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setup ensures a consistent and visually appealing style for all our plots.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372" y="393978"/>
            <a:ext cx="7010281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2: Create or Load Sample Dataset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372" y="1128236"/>
            <a:ext cx="1362765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this tutorial, we'll generate a comprehensive synthetic sales dataset. This allows us to demonstrate the full analysis pipeline without requiring external data sources.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1372" y="1647349"/>
            <a:ext cx="663904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1000 records: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Covering a full year of sales (2023).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1372" y="1926550"/>
            <a:ext cx="663904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Diverse categories: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Electronics, Clothing, Books, Home &amp; Garden, Sports, Beauty, Toys.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1372" y="2205752"/>
            <a:ext cx="663904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Multiple channels: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Online, In-Store, Phone, Mobile App.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1372" y="2484953"/>
            <a:ext cx="6639044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Derived metrics: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Gross Sales, Discount Amount, Net Sales, Month, Quarter, Day of Week, Season.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604" y="1679496"/>
            <a:ext cx="6639044" cy="663904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01372" y="8640723"/>
            <a:ext cx="13627656" cy="616148"/>
          </a:xfrm>
          <a:prstGeom prst="roundRect">
            <a:avLst>
              <a:gd name="adj" fmla="val 3488"/>
            </a:avLst>
          </a:prstGeom>
          <a:solidFill>
            <a:srgbClr val="02234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4" y="8869561"/>
            <a:ext cx="179070" cy="1432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6907" y="8819674"/>
            <a:ext cx="130188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a real-world scenario, you would load your data using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pd.read_csv()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or other appropriate functions.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951"/>
            <a:ext cx="11950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3 &amp; 4: Data Exploration and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33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our data's structure and ensuring its quality are critical first steps. We examine the dataset's shape, data types, and initial rows to gain familiarity.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92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 Shape: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(980, 15)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34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Column Names &amp; Types: Verify formats.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First 5 rows: Quick data preview.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18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Statistical Summary: Understand distributions.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8922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Missing Values: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Check and address any gaps. (None in this synthetic data)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973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Duplicates: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Identify and remove redundant entries. (None found)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024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Outliers: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Handled for 'Customer_Age' using IQR method, filtering out extreme values to ensure realistic insights.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9256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After cleaning, our dataset is robust for analysis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980 records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040153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5: Descriptive Statistics Analysis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023" y="1696641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calculate key business metrics and perform category-wise analysis to summarize the sales performance at a high level.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023" y="2391370"/>
            <a:ext cx="307859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$420K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946666" y="33714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Revenue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4023" y="3837265"/>
            <a:ext cx="30785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 of all net sales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101941" y="2391370"/>
            <a:ext cx="307859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$428.62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4294584" y="33714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Avg. Order Value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101941" y="3837265"/>
            <a:ext cx="30785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net sales per transaction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49860" y="2391370"/>
            <a:ext cx="307859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980</a:t>
            </a:r>
            <a:endParaRPr lang="en-US" sz="5550" dirty="0"/>
          </a:p>
        </p:txBody>
      </p:sp>
      <p:sp>
        <p:nvSpPr>
          <p:cNvPr id="11" name="Text 9"/>
          <p:cNvSpPr/>
          <p:nvPr/>
        </p:nvSpPr>
        <p:spPr>
          <a:xfrm>
            <a:off x="7642503" y="33714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Transactions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449860" y="3837265"/>
            <a:ext cx="30785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Number of individual sales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797778" y="2391370"/>
            <a:ext cx="307859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40.3</a:t>
            </a:r>
            <a:endParaRPr lang="en-US" sz="5550" dirty="0"/>
          </a:p>
        </p:txBody>
      </p:sp>
      <p:sp>
        <p:nvSpPr>
          <p:cNvPr id="14" name="Text 12"/>
          <p:cNvSpPr/>
          <p:nvPr/>
        </p:nvSpPr>
        <p:spPr>
          <a:xfrm>
            <a:off x="10990421" y="33714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Avg. Customer Age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0797778" y="3837265"/>
            <a:ext cx="30785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Mean age of customers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4023" y="4984552"/>
            <a:ext cx="512587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5 Product Categories by Revenue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54023" y="5536525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Books: $69,220.73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4023" y="5956697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Electronics: $68,823.15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4023" y="6376868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Clothing: $60,942.50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54023" y="6797040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Home &amp; Garden: $56,798.81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54023" y="7217212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Beauty: $55,626.68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85591" y="4984552"/>
            <a:ext cx="30412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Regional Performance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585591" y="5536525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East: $93,028.60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585591" y="5956697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North: $92,572.24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585591" y="6376868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South: $83,382.26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585591" y="6797040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Central: $82,347.16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585591" y="7217212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West: $69,178.61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822" y="528638"/>
            <a:ext cx="7032188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6: Create Visualizations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822" y="1513880"/>
            <a:ext cx="1328475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Visualizing sales data helps in quickly identifying trends, patterns, and outliers that might be missed in raw numbers. We generate a comprehensive dashboard with several key plots.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42" y="2470309"/>
            <a:ext cx="2530912" cy="253091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063" y="2470309"/>
            <a:ext cx="2530912" cy="253091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85" y="2470309"/>
            <a:ext cx="2530912" cy="253091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306" y="2470309"/>
            <a:ext cx="2530912" cy="253091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927" y="2470309"/>
            <a:ext cx="2530912" cy="2530912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2" y="5154930"/>
            <a:ext cx="2530912" cy="25309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02" y="428982"/>
            <a:ext cx="5435322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7: Advanced Analytics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5902" y="1228487"/>
            <a:ext cx="135385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Beyond basic statistics, advanced analytics reveals deeper relationships within the data. We explore correlations and seasonal patterns, and segment customers for targeted insights.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5902" y="1809512"/>
            <a:ext cx="201168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Correlation Analysis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45902" y="2209205"/>
            <a:ext cx="657903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how numeric variables relate to each other.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45902" y="2634258"/>
            <a:ext cx="6579037" cy="2275046"/>
          </a:xfrm>
          <a:prstGeom prst="roundRect">
            <a:avLst>
              <a:gd name="adj" fmla="val 10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53522" y="2641878"/>
            <a:ext cx="6565106" cy="4519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09493" y="2743081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Quantity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807488" y="2743081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1.000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2901672" y="2743081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0.015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995857" y="2743081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0.009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090041" y="2743081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0.014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184225" y="2743081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0.244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553522" y="3093839"/>
            <a:ext cx="6565106" cy="4519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09493" y="3195042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Unit_Price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807488" y="3195042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0.015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901672" y="3195042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1.000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995857" y="3195042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-0.015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090041" y="3195042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0.008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84225" y="3195042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0.970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553522" y="3545800"/>
            <a:ext cx="6565106" cy="4519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09493" y="3647003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Cust_Age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807488" y="3647003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0.009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2901672" y="3647003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-0.015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3995857" y="3647003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1.000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5090041" y="3647003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0.006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6184225" y="3647003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-0.010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53522" y="3997762"/>
            <a:ext cx="6565106" cy="4519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09493" y="4098965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Cust_Sat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1807488" y="4098965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0.014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2901672" y="4098965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0.008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3995857" y="4098965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0.006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5090041" y="4098965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1.000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6184225" y="4098965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0.012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553522" y="4449723"/>
            <a:ext cx="6565106" cy="4519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09493" y="4550926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Net_Sales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1807488" y="4550926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0.244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2901672" y="4550926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0.970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3995857" y="4550926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-0.010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5090041" y="4550926"/>
            <a:ext cx="77462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0.012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6184225" y="4550926"/>
            <a:ext cx="77843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1.000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7513082" y="1809512"/>
            <a:ext cx="307002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Seasonal &amp; Age Group Analysis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7513082" y="2209205"/>
            <a:ext cx="6579037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Seasonal Performance: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Analyze sales trends across Winter, Spring, Summer, and Fall to identify peak periods and inform marketing campaigns.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7513082" y="2762845"/>
            <a:ext cx="6579037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Segmentation: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Group customers by age (e.g., 18-25, 26-35, 36-45, 46-55, 55+) to understand demographic purchasing behaviors.</a:t>
            </a:r>
            <a:endParaRPr lang="en-US" sz="1200" dirty="0"/>
          </a:p>
        </p:txBody>
      </p:sp>
      <p:pic>
        <p:nvPicPr>
          <p:cNvPr id="4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082" y="3437453"/>
            <a:ext cx="6579037" cy="45013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389"/>
            <a:ext cx="118510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8: Key Insights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77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Translating data into actionable insights is the ultimate goal. Based on our analysis, we formulate key findings and strategic recommendations.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8752"/>
            <a:ext cx="6407944" cy="3057406"/>
          </a:xfrm>
          <a:prstGeom prst="roundRect">
            <a:avLst>
              <a:gd name="adj" fmla="val 47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348752"/>
            <a:ext cx="121920" cy="30574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09646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Best performing month: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August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453866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 product category: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42524" y="498086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Leading region: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42524" y="542305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customer satisfaction: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3.02/5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348752"/>
            <a:ext cx="6408063" cy="3057406"/>
          </a:xfrm>
          <a:prstGeom prst="roundRect">
            <a:avLst>
              <a:gd name="adj" fmla="val 47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3348752"/>
            <a:ext cx="121920" cy="305740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77282" y="3606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77282" y="409646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marketing efforts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777282" y="453866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Replicate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East region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strategies elsewhere.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777282" y="498086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Investigate August success factors for other months.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777282" y="578596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customer satisfaction.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93790" y="6661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recommendations provide a clear roadmap for enhancing sales performance and customer engagement.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2025-07-26T09:03:56Z</dcterms:created>
  <dcterms:modified xsi:type="dcterms:W3CDTF">2025-07-26T09:03:56Z</dcterms:modified>
</cp:coreProperties>
</file>